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5143500" cy="9144000"/>
  <p:embeddedFontLst>
    <p:embeddedFont>
      <p:font typeface="Noto Sans JP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xYcwYGiy3pInK86jLhKa3q4lX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otoSansJP-bold.fntdata"/><Relationship Id="rId14" Type="http://schemas.openxmlformats.org/officeDocument/2006/relationships/font" Target="fonts/NotoSansJP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731520" y="1371600"/>
            <a:ext cx="73152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Noto Sans JP"/>
              <a:buNone/>
            </a:pPr>
            <a:r>
              <a:rPr b="1" i="0" lang="en-US" sz="4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コンテクスト経営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731520" y="256032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2000"/>
              <a:buFont typeface="Noto Sans JP"/>
              <a:buNone/>
            </a:pPr>
            <a:r>
              <a:rPr b="0" i="0" lang="en-US" sz="20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全員が「会社の全体像を持って判断できる」組織をつくる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731520" y="4114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CxO 提案  |  2026年3月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548640" y="36576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JP"/>
              <a:buNone/>
            </a:pPr>
            <a:r>
              <a:rPr b="1" i="0" lang="en-US" sz="2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3週間の実験で、5つの変化が起きた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6" name="Google Shape;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645920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>
            <a:off x="457200" y="2651760"/>
            <a:ext cx="16459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脳のメモリ解放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8" name="Google Shape;2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760" y="1645920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2194560" y="2651760"/>
            <a:ext cx="16459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思考と記憶の拡張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0" name="Google Shape;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9120" y="1645920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/>
          <p:nvPr/>
        </p:nvSpPr>
        <p:spPr>
          <a:xfrm>
            <a:off x="3931920" y="2651760"/>
            <a:ext cx="16459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大物量タスク自動化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" name="Google Shape;3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6480" y="1645920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"/>
          <p:cNvSpPr/>
          <p:nvPr/>
        </p:nvSpPr>
        <p:spPr>
          <a:xfrm>
            <a:off x="5669280" y="2651760"/>
            <a:ext cx="16459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叩き台という起動力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4" name="Google Shape;3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63840" y="1645920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/>
          <p:nvPr/>
        </p:nvSpPr>
        <p:spPr>
          <a:xfrm>
            <a:off x="7406640" y="2651760"/>
            <a:ext cx="16459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壁打ち相手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8640" y="3931920"/>
            <a:ext cx="8046720" cy="54864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48640" y="4206240"/>
            <a:ext cx="8046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これらは</a:t>
            </a:r>
            <a:r>
              <a:rPr b="1" lang="en-US" sz="1600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Fred</a:t>
            </a:r>
            <a:r>
              <a:rPr b="1" i="0" lang="en-US" sz="16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固有の課題ではない。全員が同じ問題を抱えている。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/>
        </p:nvSpPr>
        <p:spPr>
          <a:xfrm>
            <a:off x="548640" y="36576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Noto Sans JP"/>
              <a:buNone/>
            </a:pPr>
            <a:r>
              <a:rPr b="1" lang="en-US" sz="2400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組織が大きくなる中での課題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548640" y="1901952"/>
            <a:ext cx="54864" cy="36576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914400" y="1828800"/>
            <a:ext cx="77724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Noto Sans JP"/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情報の非対称性 — 参加していない会議の決定が伝わらない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548640" y="2587752"/>
            <a:ext cx="54864" cy="36576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914400" y="2514600"/>
            <a:ext cx="77724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Noto Sans JP"/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判断基準のばらつき — 中計・ストーリーを日常で参照している人が少ない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548640" y="3273552"/>
            <a:ext cx="54864" cy="36576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914400" y="3200400"/>
            <a:ext cx="77724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Noto Sans JP"/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業務の属人化 — 手順やルールが個人の頭の中にある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48640" y="3959352"/>
            <a:ext cx="54864" cy="36576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914400" y="3886200"/>
            <a:ext cx="77724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Noto Sans JP"/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決定の追跡ができない — いつ誰が何を決めたか辿りにくい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/>
          <p:nvPr/>
        </p:nvSpPr>
        <p:spPr>
          <a:xfrm>
            <a:off x="54864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Noto Sans JP"/>
              <a:buNone/>
            </a:pPr>
            <a:r>
              <a:rPr b="1" i="0" lang="en-US" sz="40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コンテクスト経営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548640" y="2011680"/>
            <a:ext cx="73152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rPr lang="en-US" sz="1800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それぞれが</a:t>
            </a: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役割を果たすための「コンテクスト」を全員に届ける。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548640" y="3291840"/>
            <a:ext cx="73152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1800"/>
              <a:buFont typeface="Noto Sans JP"/>
              <a:buNone/>
            </a:pPr>
            <a:r>
              <a:rPr b="1" i="0" lang="en-US" sz="18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AIがコンテクストの流通基盤になる。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JP"/>
              <a:buNone/>
            </a:pPr>
            <a:r>
              <a:rPr b="1" i="0" lang="en-US" sz="2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3つのレイヤー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548640" y="1188720"/>
            <a:ext cx="8046720" cy="10058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548640" y="1188720"/>
            <a:ext cx="54864" cy="100584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914400" y="1234440"/>
            <a:ext cx="3657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共有コンテクスト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914400" y="1691640"/>
            <a:ext cx="731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中計 ・ グロースストーリー ・ 職務権限規定表 ・ 組織図 ・ 決定DB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548640" y="2377440"/>
            <a:ext cx="8046720" cy="10058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548640" y="2377440"/>
            <a:ext cx="54864" cy="100584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914400" y="2423160"/>
            <a:ext cx="3657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個人コンテクスト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914400" y="2880360"/>
            <a:ext cx="731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カレンダー ・ Slack ・ 会議メモ（人によって異なる）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48640" y="3566160"/>
            <a:ext cx="8046720" cy="1005840"/>
          </a:xfrm>
          <a:prstGeom prst="rect">
            <a:avLst/>
          </a:prstGeom>
          <a:solidFill>
            <a:srgbClr val="E8FA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548640" y="3566160"/>
            <a:ext cx="54864" cy="100584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914400" y="3611880"/>
            <a:ext cx="54864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1800"/>
              <a:buFont typeface="Noto Sans JP"/>
              <a:buNone/>
            </a:pPr>
            <a:r>
              <a:rPr b="1" i="0" lang="en-US" sz="18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会社 × 個人の接続 ← AIの出番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914400" y="4069080"/>
            <a:ext cx="731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「中計のどこに紐づく？」「決裁者は誰？」「戦略と整合してる？」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JP"/>
              <a:buNone/>
            </a:pPr>
            <a:r>
              <a:rPr b="1" i="0" lang="en-US" sz="2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毎日のサイクル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2286000" y="1051560"/>
            <a:ext cx="457200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2286000" y="1051560"/>
            <a:ext cx="4572000" cy="36576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2286000" y="105156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Noto Sans JP"/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共有コンテクスト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200400" y="1828800"/>
            <a:ext cx="2743200" cy="219456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3200400" y="2011680"/>
            <a:ext cx="2743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JP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デイリー</a:t>
            </a:r>
            <a:br>
              <a:rPr b="1" i="0" lang="en-US" sz="20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JP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ブリーフ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371600" y="1508760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oto Sans JP"/>
              <a:buNone/>
            </a:pPr>
            <a:r>
              <a:rPr b="0" i="0" lang="en-US" sz="11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参照 ↓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5943600" y="265176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2ECC87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6492240" y="1737360"/>
            <a:ext cx="237744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6492240" y="1737360"/>
            <a:ext cx="23774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Noto Sans JP"/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タスク・判断ポイント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6492240" y="2331720"/>
            <a:ext cx="237744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6492240" y="2331720"/>
            <a:ext cx="23774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Noto Sans JP"/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稟議・承認フロー提案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6492240" y="2926080"/>
            <a:ext cx="237744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6492240" y="2926080"/>
            <a:ext cx="23774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Noto Sans JP"/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全社の重要アップデート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6492240" y="3520440"/>
            <a:ext cx="237744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6492240" y="3520440"/>
            <a:ext cx="23774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Noto Sans JP"/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自動化提案 → スキル共有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2286000" y="4206240"/>
            <a:ext cx="4572000" cy="457200"/>
          </a:xfrm>
          <a:prstGeom prst="rect">
            <a:avLst/>
          </a:prstGeom>
          <a:solidFill>
            <a:srgbClr val="E8FA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2286000" y="420624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1200"/>
              <a:buFont typeface="Noto Sans JP"/>
              <a:buNone/>
            </a:pPr>
            <a:r>
              <a:rPr b="1" i="0" lang="en-US" sz="12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↑ 気づき・違和感 → 共有コンテクストへの逆提案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548640" y="475488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oto Sans JP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経営陣からの一方通行ではなく、全員の業務がコンテクストを育てる。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JP"/>
              <a:buNone/>
            </a:pPr>
            <a:r>
              <a:rPr b="1" i="0" lang="en-US" sz="2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組織に起きる変化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" y="123444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1280160" y="1188720"/>
            <a:ext cx="29260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仕事の意味がわかる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4389120" y="1188720"/>
            <a:ext cx="4389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全員が会社の方向性と自分の仕事の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紐づきを自然に理解する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" y="214884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/>
          <p:nvPr/>
        </p:nvSpPr>
        <p:spPr>
          <a:xfrm>
            <a:off x="1280160" y="2103120"/>
            <a:ext cx="29260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「知らなかった」がなくなる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389120" y="2103120"/>
            <a:ext cx="4389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参加していない会議の重要決定が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デイリーブリーフで自動的に届く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4" name="Google Shape;1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" y="306324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/>
          <p:nvPr/>
        </p:nvSpPr>
        <p:spPr>
          <a:xfrm>
            <a:off x="1280160" y="3017520"/>
            <a:ext cx="29260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業務が自然に明文化される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4389120" y="3017520"/>
            <a:ext cx="4389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AI提案 → スキル化 → チーム共有。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内部統制にも寄与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7" name="Google Shape;11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640" y="397764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/>
          <p:nvPr/>
        </p:nvSpPr>
        <p:spPr>
          <a:xfrm>
            <a:off x="1280160" y="3931920"/>
            <a:ext cx="29260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ストーリーが育つ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4389120" y="3931920"/>
            <a:ext cx="4389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現場の気づきが逆提案として上がり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戦略が全員の業務から磨かれる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548640" y="3657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JP"/>
              <a:buNone/>
            </a:pPr>
            <a:r>
              <a:rPr b="1" i="0" lang="en-US" sz="2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実現の方向性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548640" y="1188720"/>
            <a:ext cx="5029200" cy="82296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548640" y="1188720"/>
            <a:ext cx="54864" cy="82296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914400" y="1188720"/>
            <a:ext cx="32004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0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共有コンテクスト + スキルマスター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4114800" y="1188720"/>
            <a:ext cx="1371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Notion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548640" y="2194560"/>
            <a:ext cx="5029200" cy="82296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548640" y="2194560"/>
            <a:ext cx="54864" cy="82296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914400" y="2194560"/>
            <a:ext cx="32004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0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全員向けブリーフ &amp; AI支援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4114800" y="2194560"/>
            <a:ext cx="1371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Notion AI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548640" y="3200400"/>
            <a:ext cx="5029200" cy="822960"/>
          </a:xfrm>
          <a:prstGeom prst="rect">
            <a:avLst/>
          </a:prstGeom>
          <a:solidFill>
            <a:srgbClr val="E8FA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548640" y="3200400"/>
            <a:ext cx="54864" cy="82296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914400" y="3200400"/>
            <a:ext cx="32004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Noto Sans JP"/>
              <a:buNone/>
            </a:pPr>
            <a:r>
              <a:rPr b="0" i="0" lang="en-US" sz="14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高度な自動化（パワーユーザー）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4114800" y="3200400"/>
            <a:ext cx="1371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ECC87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2ECC87"/>
                </a:solidFill>
                <a:latin typeface="Noto Sans JP"/>
                <a:ea typeface="Noto Sans JP"/>
                <a:cs typeface="Noto Sans JP"/>
                <a:sym typeface="Noto Sans JP"/>
              </a:rPr>
              <a:t>Claude Cowork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6217920" y="109728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段階的な展開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6217920" y="1691640"/>
            <a:ext cx="365760" cy="36576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6217920" y="169164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6766560" y="1645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共有コンテクスト整備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6217920" y="2331720"/>
            <a:ext cx="365760" cy="36576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6217920" y="233172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6766560" y="228600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CxO+一部チームで試行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6217920" y="2971800"/>
            <a:ext cx="365760" cy="36576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6217920" y="297180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6766560" y="292608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全社展開・スキル共有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6217920" y="3611880"/>
            <a:ext cx="365760" cy="36576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6217920" y="361188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JP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6766560" y="356616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Noto Sans JP"/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決定DB・逆提案サイクル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731520" y="731520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Noto Sans JP"/>
              <a:buNone/>
            </a:pPr>
            <a:r>
              <a:rPr b="1" i="0" lang="en-US" sz="36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次のステップ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731520" y="1874520"/>
            <a:ext cx="411480" cy="41148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731520" y="187452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1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1371600" y="1828800"/>
            <a:ext cx="73152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この企画について CxO で方向性を合意する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731520" y="2606040"/>
            <a:ext cx="411480" cy="41148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731520" y="260604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2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1371600" y="2560320"/>
            <a:ext cx="73152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共有コンテクストの整備状況を棚卸しする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731520" y="3337560"/>
            <a:ext cx="411480" cy="41148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731520" y="333756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3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371600" y="3291840"/>
            <a:ext cx="73152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パイロットチーム（CxO + 1〜2チーム）を選定する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731520" y="4069080"/>
            <a:ext cx="411480" cy="411480"/>
          </a:xfrm>
          <a:prstGeom prst="ellipse">
            <a:avLst/>
          </a:prstGeom>
          <a:solidFill>
            <a:srgbClr val="2EC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731520" y="406908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JP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4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1371600" y="4023360"/>
            <a:ext cx="73152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JP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Phase 1 の実行計画を策定する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2026-03-19T01:55:58Z</dcterms:created>
  <dc:creator>Fred (Yasuto Fukagawa)</dc:creator>
</cp:coreProperties>
</file>